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58" r:id="rId9"/>
    <p:sldId id="284" r:id="rId10"/>
    <p:sldId id="257" r:id="rId11"/>
    <p:sldId id="272" r:id="rId12"/>
    <p:sldId id="273" r:id="rId13"/>
    <p:sldId id="279" r:id="rId14"/>
    <p:sldId id="280" r:id="rId15"/>
    <p:sldId id="276" r:id="rId16"/>
    <p:sldId id="277" r:id="rId17"/>
    <p:sldId id="281" r:id="rId18"/>
    <p:sldId id="278" r:id="rId19"/>
    <p:sldId id="274" r:id="rId20"/>
    <p:sldId id="259" r:id="rId21"/>
    <p:sldId id="260" r:id="rId22"/>
    <p:sldId id="256" r:id="rId23"/>
    <p:sldId id="261" r:id="rId24"/>
    <p:sldId id="275" r:id="rId25"/>
    <p:sldId id="283" r:id="rId26"/>
    <p:sldId id="282" r:id="rId27"/>
    <p:sldId id="271" r:id="rId28"/>
    <p:sldId id="262" r:id="rId29"/>
  </p:sldIdLst>
  <p:sldSz cx="10440988" cy="7561263"/>
  <p:notesSz cx="10021888" cy="6889750"/>
  <p:defaultTextStyle>
    <a:defPPr>
      <a:defRPr lang="ru-RU"/>
    </a:defPPr>
    <a:lvl1pPr marL="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95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99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985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98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975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970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964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959" algn="l" defTabSz="10159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4" y="384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6751" y="0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BBF803E-B5DB-4959-AB8B-B7DDB313AC8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5800" y="515938"/>
            <a:ext cx="3570288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189" y="3272631"/>
            <a:ext cx="8017510" cy="3100388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6751" y="6544067"/>
            <a:ext cx="4342818" cy="344488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36FBD73-8DDC-441D-8623-FFD467CA2C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95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99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985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98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975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970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964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959" algn="l" defTabSz="10159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25800" y="515938"/>
            <a:ext cx="3570288" cy="258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D73-8DDC-441D-8623-FFD467CA2CA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10247" y="3444576"/>
            <a:ext cx="7047667" cy="208862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610247" y="5516395"/>
            <a:ext cx="7047667" cy="1512253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910871" y="1287012"/>
            <a:ext cx="2520421" cy="435041"/>
          </a:xfrm>
        </p:spPr>
        <p:txBody>
          <a:bodyPr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152973" y="4602938"/>
            <a:ext cx="4032673" cy="4385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35043" y="1"/>
            <a:ext cx="696065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5532" y="1"/>
            <a:ext cx="11950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131107" y="1"/>
            <a:ext cx="207669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303206" y="1"/>
            <a:ext cx="262943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21428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044099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75259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971547" y="1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218115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0406569" y="1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92132" y="1"/>
            <a:ext cx="87009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96067" y="3780631"/>
            <a:ext cx="1479140" cy="14282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95392" y="5365820"/>
            <a:ext cx="732403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245839" y="6064702"/>
            <a:ext cx="156615" cy="15122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900260" y="6381706"/>
            <a:ext cx="313230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175206" y="4956829"/>
            <a:ext cx="417640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513561" y="5434123"/>
            <a:ext cx="696065" cy="570594"/>
          </a:xfrm>
        </p:spPr>
        <p:txBody>
          <a:bodyPr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7" y="302803"/>
            <a:ext cx="1914182" cy="645157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1" cy="645157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22050" y="1764295"/>
            <a:ext cx="8526806" cy="537353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247" y="3192534"/>
            <a:ext cx="7047667" cy="2264178"/>
          </a:xfrm>
        </p:spPr>
        <p:txBody>
          <a:bodyPr/>
          <a:lstStyle>
            <a:lvl1pPr algn="l">
              <a:buNone/>
              <a:defRPr sz="33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10247" y="5523923"/>
            <a:ext cx="7047667" cy="151225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909312" y="1282970"/>
            <a:ext cx="2520421" cy="435041"/>
          </a:xfrm>
        </p:spPr>
        <p:txBody>
          <a:bodyPr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153187" y="4599785"/>
            <a:ext cx="4032673" cy="4385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35043" y="1"/>
            <a:ext cx="696065" cy="7561263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15532" y="1"/>
            <a:ext cx="119509" cy="7561263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31107" y="1"/>
            <a:ext cx="207669" cy="7561263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03206" y="1"/>
            <a:ext cx="262943" cy="7561263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21428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44099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75259" y="1"/>
            <a:ext cx="0" cy="7561263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971547" y="1"/>
            <a:ext cx="0" cy="7561263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218115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92132" y="1"/>
            <a:ext cx="87009" cy="7561263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96067" y="3780631"/>
            <a:ext cx="1479140" cy="14282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512602" y="5365820"/>
            <a:ext cx="732403" cy="7072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245839" y="6064702"/>
            <a:ext cx="156615" cy="15122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900260" y="6385067"/>
            <a:ext cx="313230" cy="302451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145564" y="4939285"/>
            <a:ext cx="417640" cy="403267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0388400" y="1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30771" y="5434123"/>
            <a:ext cx="696065" cy="570594"/>
          </a:xfrm>
        </p:spPr>
        <p:txBody>
          <a:bodyPr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22050" y="1764296"/>
            <a:ext cx="4176395" cy="504084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75941" y="1764296"/>
            <a:ext cx="4176395" cy="504084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49" y="301050"/>
            <a:ext cx="8613815" cy="126021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22050" y="2604435"/>
            <a:ext cx="4176395" cy="428471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992098" y="2604435"/>
            <a:ext cx="4176395" cy="428471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522050" y="1730689"/>
            <a:ext cx="4176395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959469" y="1730689"/>
            <a:ext cx="4176395" cy="7258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005947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74075" y="3519608"/>
            <a:ext cx="6956362" cy="522049"/>
          </a:xfrm>
        </p:spPr>
        <p:txBody>
          <a:bodyPr anchor="b"/>
          <a:lstStyle>
            <a:lvl1pPr algn="l">
              <a:buNone/>
              <a:defRPr sz="22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778536" y="302450"/>
            <a:ext cx="1743645" cy="5494518"/>
          </a:xfrm>
        </p:spPr>
        <p:txBody>
          <a:bodyPr/>
          <a:lstStyle>
            <a:lvl1pPr marL="0" indent="0">
              <a:spcBef>
                <a:spcPts val="444"/>
              </a:spcBef>
              <a:spcAft>
                <a:spcPts val="1111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7134676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7070613" y="1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266972" y="1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092955" y="1"/>
            <a:ext cx="348033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179963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9313361" y="6301053"/>
            <a:ext cx="626459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48034" y="302451"/>
            <a:ext cx="6438609" cy="697652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005947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9313361" y="6301053"/>
            <a:ext cx="626459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49278" y="3519608"/>
            <a:ext cx="6956362" cy="522049"/>
          </a:xfrm>
        </p:spPr>
        <p:txBody>
          <a:bodyPr anchor="b"/>
          <a:lstStyle>
            <a:lvl1pPr algn="l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"/>
            <a:ext cx="7047667" cy="7561263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6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25462" y="291949"/>
            <a:ext cx="1740164" cy="5464273"/>
          </a:xfrm>
        </p:spPr>
        <p:txBody>
          <a:bodyPr rot="0" spcFirstLastPara="0" vertOverflow="overflow" horzOverflow="overflow" vert="horz" wrap="square" lIns="101599" tIns="50799" rIns="101599" bIns="50799" numCol="1" spcCol="304797" rtlCol="0" fromWordArt="0" anchor="t" anchorCtr="0" forceAA="0" compatLnSpc="1">
            <a:normAutofit/>
          </a:bodyPr>
          <a:lstStyle>
            <a:lvl1pPr marL="0" indent="0">
              <a:spcBef>
                <a:spcPts val="111"/>
              </a:spcBef>
              <a:spcAft>
                <a:spcPts val="444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266972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092955" y="1"/>
            <a:ext cx="348033" cy="7561263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179963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7134676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7070613" y="1"/>
            <a:ext cx="0" cy="7561263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0005947" y="1"/>
            <a:ext cx="0" cy="7561263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22050" y="302802"/>
            <a:ext cx="8526806" cy="1260210"/>
          </a:xfrm>
          <a:prstGeom prst="rect">
            <a:avLst/>
          </a:prstGeom>
        </p:spPr>
        <p:txBody>
          <a:bodyPr vert="horz" lIns="101599" tIns="50799" rIns="101599" bIns="50799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8526806" cy="5373538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705545" y="1185246"/>
            <a:ext cx="2217970" cy="438521"/>
          </a:xfrm>
          <a:prstGeom prst="rect">
            <a:avLst/>
          </a:prstGeom>
        </p:spPr>
        <p:txBody>
          <a:bodyPr vert="horz" lIns="101599" tIns="50799" rIns="101599" bIns="50799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1442B769-4575-47B0-9DFD-F0BA8458F2C9}" type="datetimeFigureOut">
              <a:rPr lang="ru-RU" smtClean="0"/>
              <a:pPr/>
              <a:t>30.05.2022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8044554" y="4113294"/>
            <a:ext cx="3528590" cy="417640"/>
          </a:xfrm>
          <a:prstGeom prst="rect">
            <a:avLst/>
          </a:prstGeom>
        </p:spPr>
        <p:txBody>
          <a:bodyPr vert="horz" lIns="101599" tIns="50799" rIns="101599" bIns="50799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7009" y="1"/>
            <a:ext cx="0" cy="7561263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266972" y="1"/>
            <a:ext cx="0" cy="7561263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092955" y="1"/>
            <a:ext cx="348033" cy="7561263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179963" y="1"/>
            <a:ext cx="0" cy="756126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9313361" y="6301053"/>
            <a:ext cx="626459" cy="60490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282039" y="6322056"/>
            <a:ext cx="696065" cy="574656"/>
          </a:xfrm>
          <a:prstGeom prst="rect">
            <a:avLst/>
          </a:prstGeom>
        </p:spPr>
        <p:txBody>
          <a:bodyPr vert="horz" lIns="101599" tIns="50799" rIns="101599" bIns="50799" anchor="ctr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1D876B71-3491-4997-AB36-486217EA0E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7" indent="-304797" algn="l" rtl="0" eaLnBrk="1" latinLnBrk="0" hangingPunct="1">
        <a:spcBef>
          <a:spcPts val="667"/>
        </a:spcBef>
        <a:buClr>
          <a:schemeClr val="accent1"/>
        </a:buClr>
        <a:buSzPct val="7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11193" indent="-304797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indent="-20319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20787" indent="-203198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84" indent="-203198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30381" indent="-203198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35178" indent="-203198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39975" indent="-203198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844772" indent="-20319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usic\aleksandr-ketlin-muzyka-dlya-nagrazhdeniya-52-fanfary-na-vruchenie-31%20(1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>
          <a:xfrm>
            <a:off x="179934" y="0"/>
            <a:ext cx="9793088" cy="7561263"/>
          </a:xfrm>
          <a:prstGeom prst="flowChartDocument">
            <a:avLst/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lnSpc>
                <a:spcPct val="160000"/>
              </a:lnSpc>
              <a:buNone/>
            </a:pPr>
            <a:r>
              <a:rPr lang="ru-RU" sz="4200" b="1" dirty="0" smtClean="0"/>
              <a:t>Г</a:t>
            </a:r>
            <a:r>
              <a:rPr lang="ru-RU" sz="3800" b="1" dirty="0" smtClean="0"/>
              <a:t>осударственное бюджетное стационарное учреждение социального обслуживания </a:t>
            </a:r>
            <a:r>
              <a:rPr lang="ru-RU" sz="3500" b="1" dirty="0" smtClean="0"/>
              <a:t>«</a:t>
            </a:r>
            <a:r>
              <a:rPr lang="ru-RU" sz="4600" b="1" dirty="0" smtClean="0"/>
              <a:t>Краснинский дом-интернат для граждан, имеющих психические расстройства</a:t>
            </a:r>
            <a:r>
              <a:rPr lang="ru-RU" sz="3500" b="1" dirty="0" smtClean="0"/>
              <a:t>» </a:t>
            </a:r>
          </a:p>
          <a:p>
            <a:endParaRPr lang="ru-RU" sz="1800" dirty="0"/>
          </a:p>
        </p:txBody>
      </p:sp>
      <p:pic>
        <p:nvPicPr>
          <p:cNvPr id="5" name="Рисунок 6" descr="уход  и работа  наша забота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420294" y="117933"/>
            <a:ext cx="3052414" cy="2640800"/>
          </a:xfrm>
          <a:prstGeom prst="round1Rect">
            <a:avLst/>
          </a:prstGeom>
          <a:solidFill>
            <a:schemeClr val="accent2"/>
          </a:solidFill>
          <a:ln w="76200">
            <a:solidFill>
              <a:srgbClr val="00B050"/>
            </a:solidFill>
            <a:prstDash val="lgDashDotDot"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44230" y="2556495"/>
            <a:ext cx="4032448" cy="28803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/>
                <a:ea typeface="+mn-ea"/>
                <a:cs typeface="+mn-cs"/>
              </a:rPr>
              <a:t>Уход    и   забота   -  наша    работа</a:t>
            </a:r>
            <a:endParaRPr kumimoji="0" lang="ru-RU" sz="2400" b="1" i="0" u="none" strike="noStrike" kern="1200" cap="none" spc="0" normalizeH="0" baseline="0" noProof="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aleksandr-ketlin-muzyka-dlya-nagrazhdeniya-52-fanfary-na-vruchenie-31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18100" y="3678238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6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246" t="6173" r="3625" b="25820"/>
          <a:stretch>
            <a:fillRect/>
          </a:stretch>
        </p:blipFill>
        <p:spPr bwMode="auto">
          <a:xfrm>
            <a:off x="5364510" y="252239"/>
            <a:ext cx="4968552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11594" t="73297" r="8696" b="7272"/>
          <a:stretch>
            <a:fillRect/>
          </a:stretch>
        </p:blipFill>
        <p:spPr bwMode="auto">
          <a:xfrm>
            <a:off x="323950" y="252239"/>
            <a:ext cx="5040560" cy="2952328"/>
          </a:xfrm>
          <a:prstGeom prst="round2Diag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8" name="Содержимое 3" descr="DSCN2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990" y="5220791"/>
            <a:ext cx="3141529" cy="210551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052142" y="3132559"/>
            <a:ext cx="3384376" cy="2160240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advTm="126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2"/>
            <a:ext cx="9450972" cy="126021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РАБОЧИЙ  </a:t>
            </a:r>
            <a:r>
              <a:rPr lang="ru-RU" sz="2800" b="1" u="sng" dirty="0" smtClean="0">
                <a:solidFill>
                  <a:srgbClr val="7030A0"/>
                </a:solidFill>
              </a:rPr>
              <a:t>ПО  </a:t>
            </a:r>
            <a:r>
              <a:rPr lang="ru-RU" b="1" u="sng" dirty="0" smtClean="0">
                <a:solidFill>
                  <a:srgbClr val="7030A0"/>
                </a:solidFill>
              </a:rPr>
              <a:t> КОМПЛЕКСНОМУ ОБСЛУЖИВАНИЮ  </a:t>
            </a:r>
            <a:r>
              <a:rPr lang="ru-RU" sz="2800" b="1" u="sng" dirty="0" smtClean="0">
                <a:solidFill>
                  <a:srgbClr val="7030A0"/>
                </a:solidFill>
              </a:rPr>
              <a:t>И</a:t>
            </a:r>
            <a:r>
              <a:rPr lang="ru-RU" b="1" u="sng" dirty="0" smtClean="0">
                <a:solidFill>
                  <a:srgbClr val="7030A0"/>
                </a:solidFill>
              </a:rPr>
              <a:t>   РЕМОНТУ   ЗДАНИЙ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652"/>
            <a:ext cx="4214038" cy="56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64310" y="1734716"/>
            <a:ext cx="61926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Уборка и содержание в надлежащем санитарном состоянии зданий и прилегающих к ним территорий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Периодический осмотр технического состояния обслуживаемых зданий, сооружений, оборудования и механизмов, их техническое обслуживание и текущий ремонт с выполнением всех видов ремонтно-строительных работ (штукатурных, малярных,  бетонных, плотничных, столярных и др.) с применением подмостей, люлек, подвесных и других страховочных и подъемных приспособлений.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Текущий ремонт и техническое обслуживание систем центрального отопления, водоснабжения, канализации, водостоков, теплоснабжения, вентиляции, кондиционирования воздуха и другого оборудования, механизмов и конструкций с выполнением слесарных и паяльных работ.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45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2"/>
            <a:ext cx="8526806" cy="5255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М А Л Я Р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943" y="3113459"/>
            <a:ext cx="4440001" cy="444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950" y="972319"/>
            <a:ext cx="9721080" cy="2304256"/>
          </a:xfrm>
          <a:prstGeom prst="rect">
            <a:avLst/>
          </a:prstGeom>
        </p:spPr>
        <p:txBody>
          <a:bodyPr vert="horz" lIns="101599" tIns="50799" rIns="101599" bIns="50799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i="0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грунтовка, шпатлевка, шлифовка, очистка поверхностей, побелка, покраска, наклейка обоев вручную и с помощью приспособлений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i="0" strike="noStrike" kern="120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 др.</a:t>
            </a:r>
            <a:endParaRPr kumimoji="0" lang="ru-RU" sz="3300" i="0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719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366" y="302802"/>
            <a:ext cx="4980490" cy="5975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ПЛОТНИК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934" y="180231"/>
            <a:ext cx="3622576" cy="481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662" y="3924647"/>
            <a:ext cx="3168352" cy="34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96358" y="972319"/>
            <a:ext cx="5976664" cy="1440160"/>
          </a:xfrm>
          <a:prstGeom prst="rect">
            <a:avLst/>
          </a:prstGeom>
        </p:spPr>
        <p:txBody>
          <a:bodyPr vert="horz" lIns="101599" tIns="50799" rIns="101599" bIns="50799" anchor="b">
            <a:normAutofit fontScale="77500" lnSpcReduction="20000"/>
          </a:bodyPr>
          <a:lstStyle/>
          <a:p>
            <a:pPr lvl="0" defTabSz="91440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33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ИЗГОТОВЛЕНИЕ, СБОРКА И РЕМОНТ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полов,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ОКОННЫХ И ДВЕРНЫХ БЛОКОВ  ИЗ ДЕРЕВА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Bef>
                <a:spcPct val="0"/>
              </a:spcBef>
              <a:buFont typeface="Arial" pitchFamily="34" charset="0"/>
              <a:buChar char="•"/>
            </a:pPr>
            <a:r>
              <a:rPr lang="ru-RU" sz="2800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cap="small" dirty="0" smtClean="0">
                <a:latin typeface="Times New Roman" pitchFamily="18" charset="0"/>
                <a:cs typeface="Times New Roman" pitchFamily="18" charset="0"/>
              </a:rPr>
              <a:t>строгание, сверление, зачистка деревянных поверхностей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6358" y="2340471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СТОЛЯР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Выполнение  всего  комплекса  работ  по  ремонту  мебели несложной конструкции по чертежам и эскизам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Выполнение всех видов работ на основных  деревообрабатывающих станках</a:t>
            </a:r>
            <a:endParaRPr lang="ru-RU" b="1" dirty="0" smtClean="0">
              <a:solidFill>
                <a:prstClr val="black"/>
              </a:solidFill>
            </a:endParaRPr>
          </a:p>
          <a:p>
            <a:endParaRPr lang="ru-RU" sz="3200" b="1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838" y="5292799"/>
            <a:ext cx="618281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cap="small" dirty="0" smtClean="0">
                <a:solidFill>
                  <a:prstClr val="black"/>
                </a:solidFill>
                <a:ea typeface="+mj-ea"/>
                <a:cs typeface="+mj-cs"/>
              </a:rPr>
              <a:t>слесарь-сантехник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Обслуживание и ремонт простых и сложных электрических цепей, узлов, электроаппаратов и электрических машин, а также сопряженных с ними механизмов, их регулирование и испытание</a:t>
            </a:r>
            <a:endParaRPr lang="ru-RU" dirty="0"/>
          </a:p>
        </p:txBody>
      </p:sp>
    </p:spTree>
  </p:cSld>
  <p:clrMapOvr>
    <a:masterClrMapping/>
  </p:clrMapOvr>
  <p:transition advTm="1065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702" y="900311"/>
            <a:ext cx="28835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42" y="756295"/>
            <a:ext cx="3456384" cy="27363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24350" y="5436815"/>
            <a:ext cx="6182816" cy="1831271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3300" b="1" cap="small" dirty="0" smtClean="0">
                <a:solidFill>
                  <a:prstClr val="black"/>
                </a:solidFill>
                <a:ea typeface="+mj-ea"/>
                <a:cs typeface="+mj-cs"/>
              </a:rPr>
              <a:t>слесарь-электрик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Обслуживание и ремонт простых и сложных электрических цепей, узлов, электроаппаратов и электрических машин, а также сопряженных с ними механизмов, их регулирование и испытание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8366" y="1003091"/>
            <a:ext cx="3168352" cy="3929668"/>
          </a:xfrm>
          <a:prstGeom prst="rect">
            <a:avLst/>
          </a:prstGeom>
          <a:ln w="38100">
            <a:solidFill>
              <a:srgbClr val="C0000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ru-RU" dirty="0" smtClean="0"/>
              <a:t>Обеспечивает корректное плавное профессиональное вождение автомобиля, максимально обеспечивающее сохранность жизни и здоровья пассажиров, перевозимых грузов и технически исправное состояние самого автомобиля.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934" y="2943532"/>
            <a:ext cx="3600400" cy="4293483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endParaRPr lang="ru-RU" sz="3300" b="1" cap="smal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Управляет трактором с мощностью двигателя свыше 73,5 кВт (свыше 100 л. с.), работающим на жидком топливе, при транспортировке различных грузов, машин, механизмов, металлоконструкций и сооружений разной массы и габаритов с применением прицепных приспособлений или устройств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30" y="180231"/>
            <a:ext cx="8568952" cy="741525"/>
          </a:xfrm>
        </p:spPr>
        <p:txBody>
          <a:bodyPr/>
          <a:lstStyle/>
          <a:p>
            <a:pPr algn="ctr"/>
            <a:r>
              <a:rPr lang="ru-RU" b="1" dirty="0" smtClean="0"/>
              <a:t>В О Д И Т Е Л Ь,   Т Р А К Т О Р И С Т</a:t>
            </a:r>
            <a:endParaRPr lang="ru-RU" b="1" dirty="0"/>
          </a:p>
        </p:txBody>
      </p:sp>
    </p:spTree>
  </p:cSld>
  <p:clrMapOvr>
    <a:masterClrMapping/>
  </p:clrMapOvr>
  <p:transition advTm="1756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198" y="252239"/>
            <a:ext cx="3744416" cy="5975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 О В А Р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26" t="6918" r="3226" b="16533"/>
          <a:stretch>
            <a:fillRect/>
          </a:stretch>
        </p:blipFill>
        <p:spPr bwMode="auto">
          <a:xfrm>
            <a:off x="2340174" y="4212679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t="3701"/>
          <a:stretch>
            <a:fillRect/>
          </a:stretch>
        </p:blipFill>
        <p:spPr bwMode="auto">
          <a:xfrm>
            <a:off x="7020694" y="180231"/>
            <a:ext cx="2884909" cy="37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b="10050"/>
          <a:stretch>
            <a:fillRect/>
          </a:stretch>
        </p:blipFill>
        <p:spPr bwMode="auto">
          <a:xfrm>
            <a:off x="144463" y="144463"/>
            <a:ext cx="2374900" cy="356416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56198" y="756295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ru-RU" sz="2400" dirty="0" smtClean="0"/>
              <a:t>Готовит различные блюда (супы, бульоны, рыбы, каши и др.) и кулинарные изделия согласно установленным технологическим и санитарно-гигиеническим правилам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2400" dirty="0" err="1" smtClean="0"/>
              <a:t>Порционирует</a:t>
            </a:r>
            <a:r>
              <a:rPr lang="ru-RU" sz="2400" dirty="0" smtClean="0"/>
              <a:t>, оформляет и производит раздачу блюд </a:t>
            </a:r>
          </a:p>
          <a:p>
            <a:endParaRPr lang="ru-RU" sz="2400" dirty="0"/>
          </a:p>
        </p:txBody>
      </p:sp>
    </p:spTree>
  </p:cSld>
  <p:clrMapOvr>
    <a:masterClrMapping/>
  </p:clrMapOvr>
  <p:transition advTm="110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34" y="180231"/>
            <a:ext cx="4752528" cy="81353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ПАРИКМАХЕР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181" t="12960" r="9327"/>
          <a:stretch>
            <a:fillRect/>
          </a:stretch>
        </p:blipFill>
        <p:spPr bwMode="auto">
          <a:xfrm>
            <a:off x="5220494" y="0"/>
            <a:ext cx="4752528" cy="4352523"/>
          </a:xfrm>
          <a:prstGeom prst="round2Diag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5128" r="2564" b="7198"/>
          <a:stretch>
            <a:fillRect/>
          </a:stretch>
        </p:blipFill>
        <p:spPr bwMode="auto">
          <a:xfrm>
            <a:off x="565389" y="2772519"/>
            <a:ext cx="2998921" cy="4248472"/>
          </a:xfrm>
          <a:prstGeom prst="round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966" y="1044328"/>
            <a:ext cx="5219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>
              <a:buFont typeface="Arial" pitchFamily="34" charset="0"/>
              <a:buChar char="•"/>
            </a:pPr>
            <a:r>
              <a:rPr lang="ru-RU" dirty="0" smtClean="0"/>
              <a:t> Выполняет классические мужские и женское стрижки и комбинированные укладки волос различными инструментами и способами по согласованию с клиентом </a:t>
            </a:r>
            <a:endParaRPr lang="ru-RU" sz="1200" dirty="0" smtClean="0"/>
          </a:p>
          <a:p>
            <a:pPr lvl="2"/>
            <a:r>
              <a:rPr lang="ru-RU" dirty="0" smtClean="0"/>
              <a:t> 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4350" y="4649951"/>
            <a:ext cx="57202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180975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Проводит визуальный осмотр, оценку состояния поверхности кожи и волос клиента, определяет тип и структуру волос</a:t>
            </a:r>
          </a:p>
          <a:p>
            <a:pPr marL="0" lvl="2" indent="180975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Определяет подбор профессиональных инструментов и материалов для выполнения стрижек и укладок волос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Tm="1040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2"/>
            <a:ext cx="2826236" cy="66951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Ш В Е Я</a:t>
            </a:r>
            <a:endParaRPr lang="ru-RU" sz="4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25" y="36215"/>
            <a:ext cx="3583905" cy="480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42" y="3446091"/>
            <a:ext cx="4604595" cy="407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7966" y="941636"/>
            <a:ext cx="58326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Выполнение на машинах или вручную не сложных операций по пошиву изделий из различных материалов.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Штопка изделий, вставка заплат вручную и на машине.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01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Устранение мелких неполадок в работе обслуживаемых машин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438" y="4895801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Нашивка меток на белье и одежду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 соответствия цвета деталей, изделий, прикладных материалов, ниток.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Ремонт спец. одежды  </a:t>
            </a:r>
          </a:p>
        </p:txBody>
      </p:sp>
    </p:spTree>
  </p:cSld>
  <p:clrMapOvr>
    <a:masterClrMapping/>
  </p:clrMapOvr>
  <p:transition advTm="1096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2"/>
            <a:ext cx="3690332" cy="131758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УБОРЩИК  ТЕРИТОРИЙ</a:t>
            </a:r>
            <a:endParaRPr lang="ru-RU" sz="4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42" y="2052439"/>
            <a:ext cx="4011606" cy="53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422" y="252239"/>
            <a:ext cx="5202500" cy="7056784"/>
          </a:xfrm>
        </p:spPr>
        <p:txBody>
          <a:bodyPr>
            <a:normAutofit/>
          </a:bodyPr>
          <a:lstStyle/>
          <a:p>
            <a:pPr marL="304797" lvl="1">
              <a:spcBef>
                <a:spcPts val="667"/>
              </a:spcBef>
              <a:buSzPct val="70000"/>
              <a:buFont typeface="Wingdings"/>
              <a:buChar char=""/>
            </a:pPr>
            <a:r>
              <a:rPr lang="ru-RU" dirty="0" smtClean="0"/>
              <a:t>Уборка снега и льда, подметание проезжей части дорог и тротуаров, посыпка их песком.</a:t>
            </a:r>
          </a:p>
          <a:p>
            <a:pPr marL="304797" lvl="1">
              <a:spcBef>
                <a:spcPts val="667"/>
              </a:spcBef>
              <a:buSzPct val="70000"/>
              <a:buFont typeface="Wingdings"/>
              <a:buChar char=""/>
            </a:pPr>
            <a:r>
              <a:rPr lang="ru-RU" dirty="0" smtClean="0"/>
              <a:t>Сгребание и откидывание снега.</a:t>
            </a:r>
          </a:p>
          <a:p>
            <a:pPr marL="304797" lvl="1">
              <a:spcBef>
                <a:spcPts val="667"/>
              </a:spcBef>
              <a:buSzPct val="70000"/>
              <a:buFont typeface="Wingdings"/>
              <a:buChar char=""/>
            </a:pPr>
            <a:r>
              <a:rPr lang="ru-RU" dirty="0" smtClean="0"/>
              <a:t>Наблюдение за санитарным состоянием обслуживаемой территории.</a:t>
            </a:r>
          </a:p>
          <a:p>
            <a:pPr marL="304797" lvl="1">
              <a:spcBef>
                <a:spcPts val="667"/>
              </a:spcBef>
              <a:buSzPct val="70000"/>
              <a:buFont typeface="Wingdings"/>
              <a:buChar char=""/>
            </a:pPr>
            <a:r>
              <a:rPr lang="ru-RU" dirty="0" smtClean="0"/>
              <a:t>Рытье и прочистка канавок и лотков для стока воды.</a:t>
            </a:r>
          </a:p>
          <a:p>
            <a:pPr marL="304797" lvl="1">
              <a:spcBef>
                <a:spcPts val="667"/>
              </a:spcBef>
              <a:buSzPct val="70000"/>
              <a:buFont typeface="Wingdings"/>
              <a:buChar char=""/>
            </a:pPr>
            <a:r>
              <a:rPr lang="ru-RU" dirty="0" smtClean="0"/>
              <a:t>Очистка от снега и льда пожарных колодцев для свободного доступа к ним.</a:t>
            </a:r>
          </a:p>
          <a:p>
            <a:pPr marL="304797" lvl="1">
              <a:spcBef>
                <a:spcPts val="667"/>
              </a:spcBef>
              <a:buSzPct val="70000"/>
              <a:buFont typeface="Wingdings"/>
              <a:buChar char=""/>
            </a:pPr>
            <a:r>
              <a:rPr lang="ru-RU" dirty="0" smtClean="0"/>
              <a:t>Поливка асфальтированных дорожек, тротуаров, зеленых насаждений, клумб и газонов.</a:t>
            </a:r>
          </a:p>
          <a:p>
            <a:pPr marL="304797" lvl="1">
              <a:spcBef>
                <a:spcPts val="667"/>
              </a:spcBef>
              <a:buSzPct val="70000"/>
              <a:buFont typeface="Wingdings"/>
              <a:buChar char=""/>
            </a:pPr>
            <a:r>
              <a:rPr lang="ru-RU" dirty="0" smtClean="0"/>
              <a:t>Периодическая промывка и дезинфекция уличных урн, очистка их от мусора</a:t>
            </a:r>
            <a:endParaRPr lang="ru-RU" dirty="0"/>
          </a:p>
        </p:txBody>
      </p:sp>
    </p:spTree>
  </p:cSld>
  <p:clrMapOvr>
    <a:masterClrMapping/>
  </p:clrMapOvr>
  <p:transition advTm="1569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526" y="5652839"/>
            <a:ext cx="4392488" cy="1908424"/>
          </a:xfrm>
          <a:prstGeom prst="snip2Same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726" y="302802"/>
            <a:ext cx="2448272" cy="59750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ВРАЧ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26" y="36215"/>
            <a:ext cx="4896544" cy="7525048"/>
          </a:xfrm>
        </p:spPr>
        <p:txBody>
          <a:bodyPr>
            <a:noAutofit/>
          </a:bodyPr>
          <a:lstStyle/>
          <a:p>
            <a:r>
              <a:rPr lang="ru-RU" sz="1900" dirty="0" smtClean="0"/>
              <a:t>Врач обязан применять на практике весь комплекс мероприятий, необходимых для установления окончательного диагноза больного   и организовывать соответствующее лечение</a:t>
            </a:r>
          </a:p>
          <a:p>
            <a:r>
              <a:rPr lang="ru-RU" sz="1900" dirty="0" smtClean="0"/>
              <a:t>активно использовать электронно-вычислительную и лечебно-диагностическую технику применительно к профилю своей деятельности, уметь ориентироваться в современной научно-технической информации, эффективно использовать ее для решения практических задач, проявлять инициативу, принципиальность и добросовестность в работе</a:t>
            </a:r>
          </a:p>
          <a:p>
            <a:r>
              <a:rPr lang="ru-RU" sz="1900" dirty="0" smtClean="0"/>
              <a:t>ответственно относиться к порученному делу, быть требовательным к себе и подчиненным, постоянно повышать свою профессиональную компетентность и уровень общей культуры, занимаясь непрерывным самообразованием</a:t>
            </a:r>
          </a:p>
          <a:p>
            <a:pPr>
              <a:buNone/>
            </a:pPr>
            <a:endParaRPr lang="ru-RU" sz="1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7143" t="14963" b="3240"/>
          <a:stretch>
            <a:fillRect/>
          </a:stretch>
        </p:blipFill>
        <p:spPr bwMode="auto">
          <a:xfrm>
            <a:off x="5364510" y="828303"/>
            <a:ext cx="453650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ятно 1 8"/>
          <p:cNvSpPr/>
          <p:nvPr/>
        </p:nvSpPr>
        <p:spPr>
          <a:xfrm>
            <a:off x="8100814" y="5868863"/>
            <a:ext cx="1728192" cy="12241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64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494" y="180232"/>
            <a:ext cx="5220494" cy="2952327"/>
          </a:xfrm>
        </p:spPr>
        <p:txBody>
          <a:bodyPr>
            <a:normAutofit/>
          </a:bodyPr>
          <a:lstStyle/>
          <a:p>
            <a:pPr algn="ctr"/>
            <a:r>
              <a:rPr lang="ru-RU" sz="8200" b="1" dirty="0" smtClean="0"/>
              <a:t>КПП</a:t>
            </a:r>
            <a:r>
              <a:rPr lang="ru-RU" sz="2300" b="1" dirty="0" smtClean="0"/>
              <a:t> </a:t>
            </a:r>
            <a:br>
              <a:rPr lang="ru-RU" sz="2300" b="1" dirty="0" smtClean="0"/>
            </a:br>
            <a:r>
              <a:rPr lang="ru-RU" sz="3000" b="1" dirty="0" smtClean="0"/>
              <a:t>(</a:t>
            </a:r>
            <a:r>
              <a:rPr lang="ru-RU" sz="3500" b="1" dirty="0" smtClean="0"/>
              <a:t>контрольно- пропускной пункт</a:t>
            </a:r>
            <a:r>
              <a:rPr lang="ru-RU" sz="3000" b="1" dirty="0" smtClean="0"/>
              <a:t>)</a:t>
            </a:r>
            <a:br>
              <a:rPr lang="ru-RU" sz="3000" b="1" dirty="0" smtClean="0"/>
            </a:br>
            <a:r>
              <a:rPr lang="ru-RU" sz="3000" b="1" dirty="0" smtClean="0"/>
              <a:t>с видеонаблюдением</a:t>
            </a:r>
            <a:endParaRPr lang="ru-RU" sz="7500" b="1" dirty="0"/>
          </a:p>
        </p:txBody>
      </p:sp>
      <p:pic>
        <p:nvPicPr>
          <p:cNvPr id="14338" name="Picture 2" descr="F:\DSCN2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" y="1"/>
            <a:ext cx="5057389" cy="3662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4339" name="Picture 3" descr="F:\DSCN2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923" y="3701868"/>
            <a:ext cx="5220494" cy="37806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4340" name="Picture 4" descr="F:\DSCN2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0632"/>
            <a:ext cx="4975818" cy="36034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 advTm="516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ПРОФ\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00" y="2"/>
            <a:ext cx="10455171" cy="7561263"/>
          </a:xfrm>
          <a:prstGeom prst="rect">
            <a:avLst/>
          </a:prstGeom>
          <a:noFill/>
        </p:spPr>
      </p:pic>
    </p:spTree>
  </p:cSld>
  <p:clrMapOvr>
    <a:masterClrMapping/>
  </p:clrMapOvr>
  <p:transition advTm="1263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ользователь\Desktop\ПРОФ\img12.jpg"/>
          <p:cNvPicPr>
            <a:picLocks noChangeAspect="1" noChangeArrowheads="1"/>
          </p:cNvPicPr>
          <p:nvPr/>
        </p:nvPicPr>
        <p:blipFill>
          <a:blip r:embed="rId2" cstate="print"/>
          <a:srcRect l="3738" t="4525" r="2945" b="5701"/>
          <a:stretch>
            <a:fillRect/>
          </a:stretch>
        </p:blipFill>
        <p:spPr bwMode="auto">
          <a:xfrm>
            <a:off x="0" y="1692399"/>
            <a:ext cx="7812782" cy="5716804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ПРОФ\image-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7325" t="5501" r="8651" b="6300"/>
          <a:stretch>
            <a:fillRect/>
          </a:stretch>
        </p:blipFill>
        <p:spPr bwMode="auto">
          <a:xfrm>
            <a:off x="6084590" y="0"/>
            <a:ext cx="3864417" cy="3334470"/>
          </a:xfrm>
          <a:prstGeom prst="rect">
            <a:avLst/>
          </a:prstGeom>
          <a:noFill/>
        </p:spPr>
      </p:pic>
      <p:pic>
        <p:nvPicPr>
          <p:cNvPr id="8" name="Рисунок 6" descr="уход  и работа  наша забота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79934" y="36215"/>
            <a:ext cx="1956189" cy="1692399"/>
          </a:xfrm>
          <a:prstGeom prst="round1Rect">
            <a:avLst/>
          </a:prstGeom>
          <a:solidFill>
            <a:schemeClr val="accent2"/>
          </a:solidFill>
          <a:ln w="38100">
            <a:solidFill>
              <a:srgbClr val="00B050"/>
            </a:solidFill>
            <a:prstDash val="lgDashDotDot"/>
          </a:ln>
        </p:spPr>
      </p:pic>
    </p:spTree>
  </p:cSld>
  <p:clrMapOvr>
    <a:masterClrMapping/>
  </p:clrMapOvr>
  <p:transition advTm="1160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39" y="3492599"/>
            <a:ext cx="3672407" cy="3672407"/>
          </a:xfrm>
          <a:prstGeom prst="round2Diag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Пользователь\Desktop\ПРОФ\img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166" y="-35793"/>
            <a:ext cx="3456384" cy="7468633"/>
          </a:xfrm>
          <a:prstGeom prst="rect">
            <a:avLst/>
          </a:prstGeom>
          <a:noFill/>
        </p:spPr>
      </p:pic>
      <p:pic>
        <p:nvPicPr>
          <p:cNvPr id="7" name="Рисунок 6" descr="уход  и работа  наша забота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7668766" y="108223"/>
            <a:ext cx="2448272" cy="2118126"/>
          </a:xfrm>
          <a:prstGeom prst="round1Rect">
            <a:avLst/>
          </a:prstGeom>
          <a:solidFill>
            <a:schemeClr val="accent2"/>
          </a:solidFill>
          <a:ln w="38100">
            <a:solidFill>
              <a:srgbClr val="00B050"/>
            </a:solidFill>
            <a:prstDash val="lgDashDotDot"/>
          </a:ln>
        </p:spPr>
      </p:pic>
    </p:spTree>
  </p:cSld>
  <p:clrMapOvr>
    <a:masterClrMapping/>
  </p:clrMapOvr>
  <p:transition advTm="1038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РОФ\img8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5369" t="11065" r="10785" b="42874"/>
          <a:stretch>
            <a:fillRect/>
          </a:stretch>
        </p:blipFill>
        <p:spPr bwMode="auto">
          <a:xfrm>
            <a:off x="7092702" y="1332359"/>
            <a:ext cx="2914799" cy="4954040"/>
          </a:xfrm>
          <a:prstGeom prst="snipRound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950" y="302802"/>
            <a:ext cx="9577064" cy="74152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</a:rPr>
              <a:t>Функциональные обязанности БУХГАЛТЕРА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0014" y="1044327"/>
            <a:ext cx="6120680" cy="6336704"/>
          </a:xfrm>
          <a:prstGeom prst="rect">
            <a:avLst/>
          </a:prstGeom>
        </p:spPr>
        <p:txBody>
          <a:bodyPr vert="horz" lIns="101599" tIns="50799" rIns="101599" bIns="50799" anchor="b">
            <a:normAutofit fontScale="92500"/>
          </a:bodyPr>
          <a:lstStyle/>
          <a:p>
            <a:pPr marL="457200" lvl="0" indent="-457200" defTabSz="914400">
              <a:spcBef>
                <a:spcPct val="0"/>
              </a:spcBef>
              <a:buFont typeface="+mj-lt"/>
              <a:buAutoNum type="arabicPeriod"/>
            </a:pPr>
            <a:r>
              <a:rPr lang="ru-RU" dirty="0" smtClean="0"/>
              <a:t>Составление (оформление) первичных учетных документов, в том числе электронных.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Пользоваться компьютерными программами для ведения бухгалтерского учета, информационными и справочно-правовыми системами, оргтехникой.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Владеть методами калькулирования себестоимости продукции (работ, услуг), составлять отчетные калькуляции, производить расчеты заработной платы, пособий и иных выплат работникам экономического субъекта.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Сопоставлять данные аналитического учета с оборотами и остатками по счетам синтетического учета на последний календарный день каждого месяца.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Готовить различные справки, готовить ответы на запросы, содержащие информацию, формируемую в системе бухгалтерского учета.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Исправлять ошибки, допущенные при ведении бухгалтерского учета, в соответствии с установленными правилами.</a:t>
            </a:r>
          </a:p>
          <a:p>
            <a:pPr lvl="0" algn="ctr" defTabSz="914400">
              <a:spcBef>
                <a:spcPct val="0"/>
              </a:spcBef>
            </a:pPr>
            <a:endParaRPr kumimoji="0" lang="ru-RU" sz="1100" i="0" strike="noStrike" kern="1200" cap="small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279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10000" contrast="20000"/>
          </a:blip>
          <a:srcRect l="2878" t="65412" r="44359" b="7748"/>
          <a:stretch>
            <a:fillRect/>
          </a:stretch>
        </p:blipFill>
        <p:spPr bwMode="auto">
          <a:xfrm>
            <a:off x="139427" y="4312788"/>
            <a:ext cx="5801147" cy="2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12582" y="3996655"/>
            <a:ext cx="3273854" cy="3348584"/>
          </a:xfrm>
          <a:prstGeom prst="snip2Same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26" y="120625"/>
            <a:ext cx="32004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64310" y="1404367"/>
            <a:ext cx="6336704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88900" lvl="2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проектов,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оформление, учет и регистрация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организационных, распорядительных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кадровых документов  по персоналу.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246" y="302802"/>
            <a:ext cx="7056784" cy="741525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00B050"/>
                </a:solidFill>
              </a:rPr>
              <a:t>С </a:t>
            </a:r>
            <a:r>
              <a:rPr lang="ru-RU" sz="3600" b="1" u="sng" dirty="0" err="1" smtClean="0">
                <a:solidFill>
                  <a:srgbClr val="00B050"/>
                </a:solidFill>
              </a:rPr>
              <a:t>п</a:t>
            </a:r>
            <a:r>
              <a:rPr lang="ru-RU" sz="3600" b="1" u="sng" dirty="0" smtClean="0">
                <a:solidFill>
                  <a:srgbClr val="00B050"/>
                </a:solidFill>
              </a:rPr>
              <a:t> е </a:t>
            </a:r>
            <a:r>
              <a:rPr lang="ru-RU" sz="3600" b="1" u="sng" dirty="0" err="1" smtClean="0">
                <a:solidFill>
                  <a:srgbClr val="00B050"/>
                </a:solidFill>
              </a:rPr>
              <a:t>ц</a:t>
            </a:r>
            <a:r>
              <a:rPr lang="ru-RU" sz="3600" b="1" u="sng" dirty="0" smtClean="0">
                <a:solidFill>
                  <a:srgbClr val="00B050"/>
                </a:solidFill>
              </a:rPr>
              <a:t> и а л и с т </a:t>
            </a:r>
            <a:r>
              <a:rPr lang="ru-RU" sz="2800" b="1" dirty="0" smtClean="0">
                <a:solidFill>
                  <a:srgbClr val="00B050"/>
                </a:solidFill>
              </a:rPr>
              <a:t>по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u="sng" dirty="0" smtClean="0">
                <a:solidFill>
                  <a:srgbClr val="00B050"/>
                </a:solidFill>
              </a:rPr>
              <a:t>к а </a:t>
            </a:r>
            <a:r>
              <a:rPr lang="ru-RU" sz="3600" b="1" u="sng" dirty="0" err="1" smtClean="0">
                <a:solidFill>
                  <a:srgbClr val="00B050"/>
                </a:solidFill>
              </a:rPr>
              <a:t>д</a:t>
            </a:r>
            <a:r>
              <a:rPr lang="ru-RU" sz="3600" b="1" u="sng" dirty="0" smtClean="0">
                <a:solidFill>
                  <a:srgbClr val="00B050"/>
                </a:solidFill>
              </a:rPr>
              <a:t> </a:t>
            </a:r>
            <a:r>
              <a:rPr lang="ru-RU" sz="3600" b="1" u="sng" dirty="0" err="1" smtClean="0">
                <a:solidFill>
                  <a:srgbClr val="00B050"/>
                </a:solidFill>
              </a:rPr>
              <a:t>р</a:t>
            </a:r>
            <a:r>
              <a:rPr lang="ru-RU" sz="3600" b="1" u="sng" dirty="0" smtClean="0">
                <a:solidFill>
                  <a:srgbClr val="00B050"/>
                </a:solidFill>
              </a:rPr>
              <a:t> </a:t>
            </a:r>
            <a:r>
              <a:rPr lang="ru-RU" sz="3600" b="1" u="sng" dirty="0" err="1" smtClean="0">
                <a:solidFill>
                  <a:srgbClr val="00B050"/>
                </a:solidFill>
              </a:rPr>
              <a:t>а</a:t>
            </a:r>
            <a:r>
              <a:rPr lang="ru-RU" sz="3600" b="1" u="sng" dirty="0" smtClean="0">
                <a:solidFill>
                  <a:srgbClr val="00B050"/>
                </a:solidFill>
              </a:rPr>
              <a:t> м</a:t>
            </a:r>
            <a:endParaRPr lang="ru-RU" sz="3600" b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1043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34" y="180231"/>
            <a:ext cx="5112568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Специалист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по охране труда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364510" y="108223"/>
            <a:ext cx="4542904" cy="3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360487" y="3667146"/>
            <a:ext cx="2483743" cy="342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934" y="916714"/>
            <a:ext cx="5184576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0113" algn="l"/>
              </a:tabLst>
            </a:pPr>
            <a:r>
              <a:rPr kumimoji="0" lang="ru-RU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Организация подготовки обучения работников в области охраны труда</a:t>
            </a:r>
          </a:p>
          <a:p>
            <a:pPr marL="85725" lvl="1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Проведение  инструктажа по охране труда</a:t>
            </a:r>
            <a:endParaRPr lang="ru-RU" sz="3300" dirty="0" smtClean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0254" y="3852639"/>
            <a:ext cx="65527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lvl="1" algn="just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900113" algn="l"/>
              </a:tabLst>
            </a:pPr>
            <a:r>
              <a:rPr lang="ru-RU" sz="3400" dirty="0" smtClean="0">
                <a:solidFill>
                  <a:prstClr val="black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Разработка, согласование и актуализация проектов локальных нормативных актов, содержащих требования по обеспечению безопасных условий и охраны труда</a:t>
            </a:r>
          </a:p>
        </p:txBody>
      </p:sp>
    </p:spTree>
  </p:cSld>
  <p:clrMapOvr>
    <a:masterClrMapping/>
  </p:clrMapOvr>
  <p:transition advTm="1553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2"/>
            <a:ext cx="9090932" cy="669517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 А Ч Е С Т В А    для    В С Е Х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934" y="1044327"/>
            <a:ext cx="9721080" cy="637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79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261054" cy="71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2062" y="6516935"/>
            <a:ext cx="8352928" cy="86409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С Ч А С Т Л И В О Г О    П У Т И !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185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6000" t="5351" r="2000" b="17062"/>
          <a:stretch>
            <a:fillRect/>
          </a:stretch>
        </p:blipFill>
        <p:spPr bwMode="auto">
          <a:xfrm>
            <a:off x="3348286" y="5364807"/>
            <a:ext cx="3600400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>
          <a:xfrm>
            <a:off x="6948686" y="2916535"/>
            <a:ext cx="3168352" cy="4536504"/>
          </a:xfrm>
          <a:prstGeom prst="flowChartDocument">
            <a:avLst/>
          </a:prstGeom>
          <a:blipFill>
            <a:blip r:embed="rId3" cstate="print">
              <a:lum bright="40000" contrast="20000"/>
            </a:blip>
            <a:stretch>
              <a:fillRect/>
            </a:stretch>
          </a:blipFill>
          <a:ln w="57150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Г</a:t>
            </a:r>
            <a:r>
              <a:rPr lang="ru-RU" sz="2400" b="1" dirty="0" smtClean="0"/>
              <a:t>осударственное бюджетное стационарное учреждение социального обслуживания «Краснинский дом-интернат для граждан, имеющих психические расстройства» </a:t>
            </a:r>
          </a:p>
          <a:p>
            <a:endParaRPr lang="ru-RU" sz="1800" dirty="0"/>
          </a:p>
        </p:txBody>
      </p:sp>
      <p:pic>
        <p:nvPicPr>
          <p:cNvPr id="5" name="Рисунок 6" descr="уход  и работа  наша забота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7064624" y="180231"/>
            <a:ext cx="2980406" cy="2578502"/>
          </a:xfrm>
          <a:prstGeom prst="round1Rect">
            <a:avLst/>
          </a:prstGeom>
          <a:solidFill>
            <a:schemeClr val="accent2"/>
          </a:solidFill>
          <a:ln w="38100">
            <a:solidFill>
              <a:srgbClr val="00B050"/>
            </a:solidFill>
            <a:prstDash val="lgDashDotDot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0000" r="4000" b="27673"/>
          <a:stretch>
            <a:fillRect/>
          </a:stretch>
        </p:blipFill>
        <p:spPr bwMode="auto">
          <a:xfrm>
            <a:off x="3492302" y="144463"/>
            <a:ext cx="3096344" cy="536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0294" y="6588943"/>
            <a:ext cx="3384376" cy="97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0" y="144463"/>
            <a:ext cx="3420294" cy="723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120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7353" y="315029"/>
            <a:ext cx="4861586" cy="209745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Дизель-генератор</a:t>
            </a:r>
            <a:endParaRPr lang="ru-RU" sz="6600" b="1" dirty="0"/>
          </a:p>
        </p:txBody>
      </p:sp>
      <p:pic>
        <p:nvPicPr>
          <p:cNvPr id="15362" name="Picture 2" descr="F:\DSCN2486.JPG"/>
          <p:cNvPicPr>
            <a:picLocks noChangeAspect="1" noChangeArrowheads="1"/>
          </p:cNvPicPr>
          <p:nvPr/>
        </p:nvPicPr>
        <p:blipFill>
          <a:blip r:embed="rId2" cstate="print"/>
          <a:srcRect b="13043"/>
          <a:stretch>
            <a:fillRect/>
          </a:stretch>
        </p:blipFill>
        <p:spPr bwMode="auto">
          <a:xfrm>
            <a:off x="244676" y="315029"/>
            <a:ext cx="4459204" cy="31505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5363" name="Picture 3" descr="F:\DSCN2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498" y="3229286"/>
            <a:ext cx="5546814" cy="401694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926" y="3780631"/>
            <a:ext cx="4248472" cy="2952328"/>
          </a:xfrm>
          <a:prstGeom prst="rect">
            <a:avLst/>
          </a:prstGeom>
        </p:spPr>
        <p:txBody>
          <a:bodyPr vert="horz" lIns="101599" tIns="50799" rIns="101599" bIns="50799" anchor="b">
            <a:normAutofit fontScale="70000" lnSpcReduction="20000"/>
          </a:bodyPr>
          <a:lstStyle/>
          <a:p>
            <a:pPr lvl="0" algn="ctr" defTabSz="914400">
              <a:spcBef>
                <a:spcPct val="0"/>
              </a:spcBef>
            </a:pPr>
            <a:r>
              <a:rPr kumimoji="0" lang="ru-RU" sz="5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</a:t>
            </a:r>
            <a:r>
              <a:rPr lang="ru-RU" sz="5400" cap="small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обеспечения интерната электричеством</a:t>
            </a:r>
            <a:endParaRPr kumimoji="0" lang="ru-RU" sz="5400" b="0" i="0" u="none" strike="noStrike" kern="1200" cap="small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 время отключения электричества населенного пункта</a:t>
            </a:r>
            <a:endParaRPr kumimoji="0" lang="ru-RU" sz="5400" b="0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449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DSCN2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16" y="1578897"/>
            <a:ext cx="9723498" cy="58021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5028"/>
            <a:ext cx="10263491" cy="1233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Система управления АПС </a:t>
            </a:r>
            <a:br>
              <a:rPr lang="ru-RU" sz="4000" b="1" dirty="0" smtClean="0"/>
            </a:br>
            <a:r>
              <a:rPr lang="ru-RU" sz="3600" b="1" dirty="0" smtClean="0"/>
              <a:t>(</a:t>
            </a:r>
            <a:r>
              <a:rPr lang="ru-RU" sz="2700" b="1" dirty="0" smtClean="0">
                <a:solidFill>
                  <a:schemeClr val="tx1"/>
                </a:solidFill>
              </a:rPr>
              <a:t>автоматическая пожарная система, 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передающая  прямой сигнал на пульт МЧС района</a:t>
            </a:r>
            <a:r>
              <a:rPr lang="ru-RU" sz="3600" b="1" dirty="0" smtClean="0"/>
              <a:t>)</a:t>
            </a:r>
            <a:endParaRPr lang="ru-RU" sz="5000" b="1" dirty="0"/>
          </a:p>
        </p:txBody>
      </p:sp>
    </p:spTree>
  </p:cSld>
  <p:clrMapOvr>
    <a:masterClrMapping/>
  </p:clrMapOvr>
  <p:transition advTm="360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DSCN2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3115" y="78738"/>
            <a:ext cx="5656338" cy="4095713"/>
          </a:xfrm>
          <a:prstGeom prst="rect">
            <a:avLst/>
          </a:prstGeom>
          <a:noFill/>
        </p:spPr>
      </p:pic>
      <p:pic>
        <p:nvPicPr>
          <p:cNvPr id="17411" name="Picture 3" descr="F:\DSCN2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59395"/>
            <a:ext cx="4836137" cy="35022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9498" y="4647032"/>
            <a:ext cx="5628348" cy="23019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solidFill>
                  <a:srgbClr val="002060"/>
                </a:solidFill>
              </a:rPr>
              <a:t>Частотный регулятор </a:t>
            </a:r>
            <a:r>
              <a:rPr lang="ru-RU" sz="4500" dirty="0" smtClean="0"/>
              <a:t/>
            </a:r>
            <a:br>
              <a:rPr lang="ru-RU" sz="4500" dirty="0" smtClean="0"/>
            </a:br>
            <a:r>
              <a:rPr lang="ru-RU" sz="4500" dirty="0" smtClean="0"/>
              <a:t>(</a:t>
            </a:r>
            <a:r>
              <a:rPr lang="ru-RU" sz="3600" dirty="0" smtClean="0"/>
              <a:t>подключен водяной насос</a:t>
            </a:r>
            <a:r>
              <a:rPr lang="ru-RU" sz="4500" dirty="0" smtClean="0"/>
              <a:t>)</a:t>
            </a:r>
            <a:endParaRPr lang="ru-RU" sz="45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72112"/>
            <a:ext cx="4788446" cy="2388439"/>
          </a:xfrm>
          <a:prstGeom prst="rect">
            <a:avLst/>
          </a:prstGeom>
        </p:spPr>
        <p:txBody>
          <a:bodyPr vert="horz" lIns="102870" tIns="51435" rIns="102870" bIns="51435" anchor="ctr">
            <a:normAutofit/>
          </a:bodyPr>
          <a:lstStyle/>
          <a:p>
            <a:pPr algn="ctr" defTabSz="1028700">
              <a:spcBef>
                <a:spcPct val="0"/>
              </a:spcBef>
              <a:defRPr/>
            </a:pPr>
            <a:r>
              <a:rPr lang="ru-RU" sz="40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Водонапорная башня</a:t>
            </a:r>
          </a:p>
          <a:p>
            <a:pPr algn="ctr" defTabSz="1028700">
              <a:spcBef>
                <a:spcPct val="0"/>
              </a:spcBef>
              <a:defRPr/>
            </a:pPr>
            <a:r>
              <a:rPr lang="ru-RU" sz="24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(Обеспечивает интернат чистой холодной водой)</a:t>
            </a:r>
            <a:endParaRPr lang="ru-RU" sz="24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41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518" y="612279"/>
            <a:ext cx="4404823" cy="2520280"/>
          </a:xfrm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6800" b="1" dirty="0" smtClean="0"/>
              <a:t>ЖИЛЫЕ КОРПУСА</a:t>
            </a:r>
            <a:endParaRPr lang="ru-RU" sz="6800" b="1" dirty="0"/>
          </a:p>
        </p:txBody>
      </p:sp>
      <p:pic>
        <p:nvPicPr>
          <p:cNvPr id="19458" name="Picture 2" descr="F:\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89" y="393793"/>
            <a:ext cx="4482736" cy="3246793"/>
          </a:xfrm>
          <a:prstGeom prst="rect">
            <a:avLst/>
          </a:prstGeom>
          <a:noFill/>
        </p:spPr>
      </p:pic>
      <p:pic>
        <p:nvPicPr>
          <p:cNvPr id="19459" name="Picture 3" descr="F:\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89" y="393793"/>
            <a:ext cx="4482736" cy="3246793"/>
          </a:xfrm>
          <a:prstGeom prst="rect">
            <a:avLst/>
          </a:prstGeom>
          <a:noFill/>
        </p:spPr>
      </p:pic>
      <p:pic>
        <p:nvPicPr>
          <p:cNvPr id="19460" name="Picture 4" descr="F:\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89" y="393793"/>
            <a:ext cx="4482736" cy="324679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9461" name="Picture 5" descr="F:\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89" y="3938159"/>
            <a:ext cx="4482736" cy="324679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9463" name="Picture 7" descr="F:\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778" y="3938159"/>
            <a:ext cx="4482736" cy="324679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advTm="332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42" y="396255"/>
            <a:ext cx="9918939" cy="10081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rgbClr val="002060"/>
                </a:solidFill>
              </a:rPr>
              <a:t>ТРАНСПОРТНОЕ ОБСЛУЖИВАНИЕ</a:t>
            </a:r>
            <a:endParaRPr lang="ru-RU" sz="45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SAZONOVA\Pictures\ФОТОГРАФИИ\фото 24.09.2014\P924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08" t="20791" b="791"/>
          <a:stretch>
            <a:fillRect/>
          </a:stretch>
        </p:blipFill>
        <p:spPr bwMode="auto">
          <a:xfrm>
            <a:off x="200685" y="1980431"/>
            <a:ext cx="9995627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Tm="450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60454" y="0"/>
            <a:ext cx="4968552" cy="687366"/>
          </a:xfrm>
          <a:prstGeom prst="rect">
            <a:avLst/>
          </a:prstGeom>
        </p:spPr>
        <p:txBody>
          <a:bodyPr wrap="square" lIns="101599" tIns="50799" rIns="101599" bIns="50799">
            <a:spAutoFit/>
          </a:bodyPr>
          <a:lstStyle/>
          <a:p>
            <a:r>
              <a:rPr lang="ru-RU" sz="2400" u="sng" dirty="0" smtClean="0"/>
              <a:t>Профессии  нашего </a:t>
            </a:r>
            <a:r>
              <a:rPr lang="ru-RU" sz="2400" u="sng" dirty="0" smtClean="0">
                <a:solidFill>
                  <a:prstClr val="black"/>
                </a:solidFill>
              </a:rPr>
              <a:t>учреждения</a:t>
            </a:r>
            <a:endParaRPr lang="ru-RU" sz="2400" dirty="0" smtClean="0"/>
          </a:p>
          <a:p>
            <a:r>
              <a:rPr lang="ru-RU" sz="1400" u="sng" dirty="0" smtClean="0"/>
              <a:t>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34" y="0"/>
            <a:ext cx="46085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80520" y="3420591"/>
            <a:ext cx="5796558" cy="1440160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vert="horz" lIns="101599" tIns="50799" rIns="101599" bIns="50799" rtlCol="0" anchor="ctr">
            <a:noAutofit/>
          </a:bodyPr>
          <a:lstStyle/>
          <a:p>
            <a:pPr marL="102305">
              <a:spcBef>
                <a:spcPct val="0"/>
              </a:spcBef>
              <a:tabLst>
                <a:tab pos="2991526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+mj-lt"/>
                <a:ea typeface="+mj-ea"/>
                <a:cs typeface="+mj-cs"/>
              </a:rPr>
              <a:t/>
            </a:r>
            <a:br>
              <a:rPr lang="ru-RU" sz="1400" u="sng" dirty="0" smtClean="0">
                <a:latin typeface="+mj-lt"/>
                <a:ea typeface="+mj-ea"/>
                <a:cs typeface="+mj-cs"/>
              </a:rPr>
            </a:b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заведующий складом, младшая медицинская сестра</a:t>
            </a:r>
            <a:r>
              <a:rPr lang="en-US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по уходу за больными,  парикмахер,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санитар, санитарка, сестра-хозяйка, сиделка,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сторож,,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врач- стоматолог, врач-терапевт, врач-психиатр, медицинская сестра палатная, медицинская сестра диетическая, психолог, специалист по кадрам, специалист по социальной работе, фельдшер, специалист по  охране труда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400" b="1" u="sng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438" y="2200246"/>
            <a:ext cx="55446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Водитель,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слесарь-электрик, рабочий по комплексному обслуживанию и ремонту зданий, швея, слесарь-сантехник,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плотник,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столяр, машинист по стирке спецодежды, мойщик посуды, </a:t>
            </a:r>
            <a:endParaRPr lang="ru-RU" sz="1600" dirty="0" smtClean="0"/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60454" y="612279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медицинский дезинфектор,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дворник, 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истопник, уборщик служебных помещений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446" y="4872945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бухгалтер,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программист, специалист по закупкам, экономист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462" y="6097081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изготовитель пищевых полуфабрикатов, повар,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маляр, парикмахер</a:t>
            </a:r>
            <a:endParaRPr lang="ru-RU" dirty="0"/>
          </a:p>
        </p:txBody>
      </p:sp>
    </p:spTree>
  </p:cSld>
  <p:clrMapOvr>
    <a:masterClrMapping/>
  </p:clrMapOvr>
  <p:transition advTm="3013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79" y="3708623"/>
            <a:ext cx="9627119" cy="27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942" y="36215"/>
            <a:ext cx="5688632" cy="360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Должности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для карьерного роста: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Директор, заместитель директора, главный бухгалтер, начальник хозяйственного отдела, начальник вспомогательного отдела, старшая медицинская сестра, старший специалист по закупкам, шеф-повар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462" y="6588944"/>
            <a:ext cx="5184576" cy="646331"/>
          </a:xfrm>
          <a:prstGeom prst="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ru-RU" sz="1800" b="1" dirty="0" smtClean="0"/>
              <a:t>ЕЩЕ БОЛЬШЕ ИНФОРМАЦИИ</a:t>
            </a:r>
            <a:endParaRPr lang="en-US" sz="1800" b="1" dirty="0" smtClean="0"/>
          </a:p>
          <a:p>
            <a:r>
              <a:rPr lang="ru-RU" sz="1800" b="1" dirty="0" smtClean="0"/>
              <a:t>НА НАШЕМ САЙТЕ </a:t>
            </a:r>
            <a:endParaRPr lang="ru-RU" sz="1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734" y="6804967"/>
            <a:ext cx="2160240" cy="38121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уход  и работа  наша забота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693360" y="108223"/>
            <a:ext cx="3135646" cy="2712808"/>
          </a:xfrm>
          <a:prstGeom prst="round1Rect">
            <a:avLst/>
          </a:prstGeom>
          <a:solidFill>
            <a:schemeClr val="accent2"/>
          </a:solidFill>
          <a:ln w="76200">
            <a:solidFill>
              <a:srgbClr val="00B050"/>
            </a:solidFill>
            <a:prstDash val="lgDashDotDot"/>
          </a:ln>
        </p:spPr>
      </p:pic>
    </p:spTree>
  </p:cSld>
  <p:clrMapOvr>
    <a:masterClrMapping/>
  </p:clrMapOvr>
  <p:transition advTm="792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835</TotalTime>
  <Words>1002</Words>
  <Application>Microsoft Office PowerPoint</Application>
  <PresentationFormat>Произвольный</PresentationFormat>
  <Paragraphs>97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Слайд 1</vt:lpstr>
      <vt:lpstr>КПП  (контрольно- пропускной пункт) с видеонаблюдением</vt:lpstr>
      <vt:lpstr>Дизель-генератор</vt:lpstr>
      <vt:lpstr>Система управления АПС  (автоматическая пожарная система,  передающая  прямой сигнал на пульт МЧС района)</vt:lpstr>
      <vt:lpstr>Частотный регулятор  (подключен водяной насос)</vt:lpstr>
      <vt:lpstr>ЖИЛЫЕ КОРПУСА</vt:lpstr>
      <vt:lpstr>ТРАНСПОРТНОЕ ОБСЛУЖИВАНИЕ</vt:lpstr>
      <vt:lpstr>Слайд 8</vt:lpstr>
      <vt:lpstr>Слайд 9</vt:lpstr>
      <vt:lpstr>Слайд 10</vt:lpstr>
      <vt:lpstr>РАБОЧИЙ  ПО   КОМПЛЕКСНОМУ ОБСЛУЖИВАНИЮ  И   РЕМОНТУ   ЗДАНИЙ</vt:lpstr>
      <vt:lpstr>М А Л Я Р</vt:lpstr>
      <vt:lpstr>ПЛОТНИК</vt:lpstr>
      <vt:lpstr>В О Д И Т Е Л Ь,   Т Р А К Т О Р И С Т</vt:lpstr>
      <vt:lpstr>П О В А Р</vt:lpstr>
      <vt:lpstr>ПАРИКМАХЕР</vt:lpstr>
      <vt:lpstr>Ш В Е Я</vt:lpstr>
      <vt:lpstr>УБОРЩИК  ТЕРИТОРИЙ</vt:lpstr>
      <vt:lpstr>ВРАЧ</vt:lpstr>
      <vt:lpstr>Слайд 20</vt:lpstr>
      <vt:lpstr>Слайд 21</vt:lpstr>
      <vt:lpstr>Слайд 22</vt:lpstr>
      <vt:lpstr>Функциональные обязанности БУХГАЛТЕРА</vt:lpstr>
      <vt:lpstr>С п е ц и а л и с т по к а д р а м</vt:lpstr>
      <vt:lpstr>Специалист  по охране труда</vt:lpstr>
      <vt:lpstr>К А Ч Е С Т В А    для    В С Е Х</vt:lpstr>
      <vt:lpstr>С Ч А С Т Л И В О Г О    П У Т И !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94</cp:revision>
  <dcterms:created xsi:type="dcterms:W3CDTF">2022-05-23T05:03:14Z</dcterms:created>
  <dcterms:modified xsi:type="dcterms:W3CDTF">2022-05-30T07:55:55Z</dcterms:modified>
</cp:coreProperties>
</file>